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74" r:id="rId14"/>
    <p:sldId id="269" r:id="rId15"/>
    <p:sldId id="270" r:id="rId16"/>
    <p:sldId id="271" r:id="rId17"/>
    <p:sldId id="272" r:id="rId18"/>
    <p:sldId id="275" r:id="rId19"/>
    <p:sldId id="263" r:id="rId20"/>
    <p:sldId id="276" r:id="rId21"/>
    <p:sldId id="277" r:id="rId22"/>
    <p:sldId id="27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09956B15-D548-4FA7-9E2D-E5E6ECEE6CE0}"/>
    <pc:docChg chg="custSel modSld">
      <pc:chgData name="Carli Hansen" userId="bcafb5cc-c472-48e4-901a-b2958ad60e60" providerId="ADAL" clId="{09956B15-D548-4FA7-9E2D-E5E6ECEE6CE0}" dt="2022-12-06T19:23:46.184" v="88" actId="20577"/>
      <pc:docMkLst>
        <pc:docMk/>
      </pc:docMkLst>
      <pc:sldChg chg="modSp mod">
        <pc:chgData name="Carli Hansen" userId="bcafb5cc-c472-48e4-901a-b2958ad60e60" providerId="ADAL" clId="{09956B15-D548-4FA7-9E2D-E5E6ECEE6CE0}" dt="2022-12-06T19:10:28.718" v="0" actId="20577"/>
        <pc:sldMkLst>
          <pc:docMk/>
          <pc:sldMk cId="0" sldId="258"/>
        </pc:sldMkLst>
        <pc:spChg chg="mod">
          <ac:chgData name="Carli Hansen" userId="bcafb5cc-c472-48e4-901a-b2958ad60e60" providerId="ADAL" clId="{09956B15-D548-4FA7-9E2D-E5E6ECEE6CE0}" dt="2022-12-06T19:10:28.718" v="0" actId="20577"/>
          <ac:spMkLst>
            <pc:docMk/>
            <pc:sldMk cId="0" sldId="258"/>
            <ac:spMk id="3" creationId="{00000000-0000-0000-0000-000000000000}"/>
          </ac:spMkLst>
        </pc:spChg>
      </pc:sldChg>
      <pc:sldChg chg="modSp mod">
        <pc:chgData name="Carli Hansen" userId="bcafb5cc-c472-48e4-901a-b2958ad60e60" providerId="ADAL" clId="{09956B15-D548-4FA7-9E2D-E5E6ECEE6CE0}" dt="2022-12-06T19:10:55.066" v="1" actId="313"/>
        <pc:sldMkLst>
          <pc:docMk/>
          <pc:sldMk cId="0" sldId="259"/>
        </pc:sldMkLst>
        <pc:spChg chg="mod">
          <ac:chgData name="Carli Hansen" userId="bcafb5cc-c472-48e4-901a-b2958ad60e60" providerId="ADAL" clId="{09956B15-D548-4FA7-9E2D-E5E6ECEE6CE0}" dt="2022-12-06T19:10:55.066" v="1" actId="313"/>
          <ac:spMkLst>
            <pc:docMk/>
            <pc:sldMk cId="0" sldId="259"/>
            <ac:spMk id="3" creationId="{00000000-0000-0000-0000-000000000000}"/>
          </ac:spMkLst>
        </pc:spChg>
      </pc:sldChg>
      <pc:sldChg chg="modSp mod">
        <pc:chgData name="Carli Hansen" userId="bcafb5cc-c472-48e4-901a-b2958ad60e60" providerId="ADAL" clId="{09956B15-D548-4FA7-9E2D-E5E6ECEE6CE0}" dt="2022-12-06T19:11:10.096" v="5" actId="27636"/>
        <pc:sldMkLst>
          <pc:docMk/>
          <pc:sldMk cId="0" sldId="260"/>
        </pc:sldMkLst>
        <pc:spChg chg="mod">
          <ac:chgData name="Carli Hansen" userId="bcafb5cc-c472-48e4-901a-b2958ad60e60" providerId="ADAL" clId="{09956B15-D548-4FA7-9E2D-E5E6ECEE6CE0}" dt="2022-12-06T19:11:10.096" v="5" actId="27636"/>
          <ac:spMkLst>
            <pc:docMk/>
            <pc:sldMk cId="0" sldId="260"/>
            <ac:spMk id="3" creationId="{00000000-0000-0000-0000-000000000000}"/>
          </ac:spMkLst>
        </pc:spChg>
      </pc:sldChg>
      <pc:sldChg chg="modSp mod">
        <pc:chgData name="Carli Hansen" userId="bcafb5cc-c472-48e4-901a-b2958ad60e60" providerId="ADAL" clId="{09956B15-D548-4FA7-9E2D-E5E6ECEE6CE0}" dt="2022-12-06T19:12:17.161" v="37" actId="20577"/>
        <pc:sldMkLst>
          <pc:docMk/>
          <pc:sldMk cId="0" sldId="262"/>
        </pc:sldMkLst>
        <pc:spChg chg="mod">
          <ac:chgData name="Carli Hansen" userId="bcafb5cc-c472-48e4-901a-b2958ad60e60" providerId="ADAL" clId="{09956B15-D548-4FA7-9E2D-E5E6ECEE6CE0}" dt="2022-12-06T19:11:36.191" v="6" actId="20577"/>
          <ac:spMkLst>
            <pc:docMk/>
            <pc:sldMk cId="0" sldId="262"/>
            <ac:spMk id="2" creationId="{00000000-0000-0000-0000-000000000000}"/>
          </ac:spMkLst>
        </pc:spChg>
        <pc:spChg chg="mod">
          <ac:chgData name="Carli Hansen" userId="bcafb5cc-c472-48e4-901a-b2958ad60e60" providerId="ADAL" clId="{09956B15-D548-4FA7-9E2D-E5E6ECEE6CE0}" dt="2022-12-06T19:12:17.161" v="37" actId="20577"/>
          <ac:spMkLst>
            <pc:docMk/>
            <pc:sldMk cId="0" sldId="262"/>
            <ac:spMk id="3" creationId="{00000000-0000-0000-0000-000000000000}"/>
          </ac:spMkLst>
        </pc:spChg>
      </pc:sldChg>
      <pc:sldChg chg="modSp mod">
        <pc:chgData name="Carli Hansen" userId="bcafb5cc-c472-48e4-901a-b2958ad60e60" providerId="ADAL" clId="{09956B15-D548-4FA7-9E2D-E5E6ECEE6CE0}" dt="2022-12-06T19:12:34.827" v="38" actId="1076"/>
        <pc:sldMkLst>
          <pc:docMk/>
          <pc:sldMk cId="0" sldId="265"/>
        </pc:sldMkLst>
        <pc:picChg chg="mod">
          <ac:chgData name="Carli Hansen" userId="bcafb5cc-c472-48e4-901a-b2958ad60e60" providerId="ADAL" clId="{09956B15-D548-4FA7-9E2D-E5E6ECEE6CE0}" dt="2022-12-06T19:12:34.827" v="38" actId="1076"/>
          <ac:picMkLst>
            <pc:docMk/>
            <pc:sldMk cId="0" sldId="265"/>
            <ac:picMk id="4" creationId="{00000000-0000-0000-0000-000000000000}"/>
          </ac:picMkLst>
        </pc:picChg>
      </pc:sldChg>
      <pc:sldChg chg="modSp mod">
        <pc:chgData name="Carli Hansen" userId="bcafb5cc-c472-48e4-901a-b2958ad60e60" providerId="ADAL" clId="{09956B15-D548-4FA7-9E2D-E5E6ECEE6CE0}" dt="2022-12-06T19:15:54.078" v="44" actId="20577"/>
        <pc:sldMkLst>
          <pc:docMk/>
          <pc:sldMk cId="0" sldId="267"/>
        </pc:sldMkLst>
        <pc:spChg chg="mod">
          <ac:chgData name="Carli Hansen" userId="bcafb5cc-c472-48e4-901a-b2958ad60e60" providerId="ADAL" clId="{09956B15-D548-4FA7-9E2D-E5E6ECEE6CE0}" dt="2022-12-06T19:15:54.078" v="44" actId="20577"/>
          <ac:spMkLst>
            <pc:docMk/>
            <pc:sldMk cId="0" sldId="267"/>
            <ac:spMk id="3" creationId="{00000000-0000-0000-0000-000000000000}"/>
          </ac:spMkLst>
        </pc:spChg>
      </pc:sldChg>
      <pc:sldChg chg="modSp mod">
        <pc:chgData name="Carli Hansen" userId="bcafb5cc-c472-48e4-901a-b2958ad60e60" providerId="ADAL" clId="{09956B15-D548-4FA7-9E2D-E5E6ECEE6CE0}" dt="2022-12-06T19:17:49.439" v="46" actId="113"/>
        <pc:sldMkLst>
          <pc:docMk/>
          <pc:sldMk cId="0" sldId="268"/>
        </pc:sldMkLst>
        <pc:spChg chg="mod">
          <ac:chgData name="Carli Hansen" userId="bcafb5cc-c472-48e4-901a-b2958ad60e60" providerId="ADAL" clId="{09956B15-D548-4FA7-9E2D-E5E6ECEE6CE0}" dt="2022-12-06T19:17:49.439" v="46" actId="113"/>
          <ac:spMkLst>
            <pc:docMk/>
            <pc:sldMk cId="0" sldId="268"/>
            <ac:spMk id="3" creationId="{00000000-0000-0000-0000-000000000000}"/>
          </ac:spMkLst>
        </pc:spChg>
      </pc:sldChg>
      <pc:sldChg chg="modSp mod">
        <pc:chgData name="Carli Hansen" userId="bcafb5cc-c472-48e4-901a-b2958ad60e60" providerId="ADAL" clId="{09956B15-D548-4FA7-9E2D-E5E6ECEE6CE0}" dt="2022-12-06T19:18:54.169" v="67" actId="20577"/>
        <pc:sldMkLst>
          <pc:docMk/>
          <pc:sldMk cId="0" sldId="269"/>
        </pc:sldMkLst>
        <pc:spChg chg="mod">
          <ac:chgData name="Carli Hansen" userId="bcafb5cc-c472-48e4-901a-b2958ad60e60" providerId="ADAL" clId="{09956B15-D548-4FA7-9E2D-E5E6ECEE6CE0}" dt="2022-12-06T19:18:54.169" v="67" actId="20577"/>
          <ac:spMkLst>
            <pc:docMk/>
            <pc:sldMk cId="0" sldId="269"/>
            <ac:spMk id="3" creationId="{00000000-0000-0000-0000-000000000000}"/>
          </ac:spMkLst>
        </pc:spChg>
      </pc:sldChg>
      <pc:sldChg chg="modSp mod">
        <pc:chgData name="Carli Hansen" userId="bcafb5cc-c472-48e4-901a-b2958ad60e60" providerId="ADAL" clId="{09956B15-D548-4FA7-9E2D-E5E6ECEE6CE0}" dt="2022-12-06T19:21:45.257" v="81" actId="313"/>
        <pc:sldMkLst>
          <pc:docMk/>
          <pc:sldMk cId="0" sldId="270"/>
        </pc:sldMkLst>
        <pc:spChg chg="mod">
          <ac:chgData name="Carli Hansen" userId="bcafb5cc-c472-48e4-901a-b2958ad60e60" providerId="ADAL" clId="{09956B15-D548-4FA7-9E2D-E5E6ECEE6CE0}" dt="2022-12-06T19:21:45.257" v="81" actId="313"/>
          <ac:spMkLst>
            <pc:docMk/>
            <pc:sldMk cId="0" sldId="270"/>
            <ac:spMk id="3" creationId="{00000000-0000-0000-0000-000000000000}"/>
          </ac:spMkLst>
        </pc:spChg>
      </pc:sldChg>
      <pc:sldChg chg="modSp mod">
        <pc:chgData name="Carli Hansen" userId="bcafb5cc-c472-48e4-901a-b2958ad60e60" providerId="ADAL" clId="{09956B15-D548-4FA7-9E2D-E5E6ECEE6CE0}" dt="2022-12-06T19:23:46.184" v="88" actId="20577"/>
        <pc:sldMkLst>
          <pc:docMk/>
          <pc:sldMk cId="0" sldId="273"/>
        </pc:sldMkLst>
        <pc:spChg chg="mod">
          <ac:chgData name="Carli Hansen" userId="bcafb5cc-c472-48e4-901a-b2958ad60e60" providerId="ADAL" clId="{09956B15-D548-4FA7-9E2D-E5E6ECEE6CE0}" dt="2022-12-06T19:23:38.215" v="87" actId="20577"/>
          <ac:spMkLst>
            <pc:docMk/>
            <pc:sldMk cId="0" sldId="273"/>
            <ac:spMk id="2" creationId="{00000000-0000-0000-0000-000000000000}"/>
          </ac:spMkLst>
        </pc:spChg>
        <pc:spChg chg="mod">
          <ac:chgData name="Carli Hansen" userId="bcafb5cc-c472-48e4-901a-b2958ad60e60" providerId="ADAL" clId="{09956B15-D548-4FA7-9E2D-E5E6ECEE6CE0}" dt="2022-12-06T19:23:46.184" v="88" actId="20577"/>
          <ac:spMkLst>
            <pc:docMk/>
            <pc:sldMk cId="0" sldId="273"/>
            <ac:spMk id="3" creationId="{00000000-0000-0000-0000-000000000000}"/>
          </ac:spMkLst>
        </pc:spChg>
      </pc:sldChg>
      <pc:sldChg chg="modSp mod">
        <pc:chgData name="Carli Hansen" userId="bcafb5cc-c472-48e4-901a-b2958ad60e60" providerId="ADAL" clId="{09956B15-D548-4FA7-9E2D-E5E6ECEE6CE0}" dt="2022-12-06T19:22:35.350" v="82" actId="33524"/>
        <pc:sldMkLst>
          <pc:docMk/>
          <pc:sldMk cId="0" sldId="276"/>
        </pc:sldMkLst>
        <pc:spChg chg="mod">
          <ac:chgData name="Carli Hansen" userId="bcafb5cc-c472-48e4-901a-b2958ad60e60" providerId="ADAL" clId="{09956B15-D548-4FA7-9E2D-E5E6ECEE6CE0}" dt="2022-12-06T19:22:35.350" v="82" actId="33524"/>
          <ac:spMkLst>
            <pc:docMk/>
            <pc:sldMk cId="0" sldId="276"/>
            <ac:spMk id="3" creationId="{00000000-0000-0000-0000-000000000000}"/>
          </ac:spMkLst>
        </pc:spChg>
      </pc:sldChg>
      <pc:sldChg chg="modSp mod">
        <pc:chgData name="Carli Hansen" userId="bcafb5cc-c472-48e4-901a-b2958ad60e60" providerId="ADAL" clId="{09956B15-D548-4FA7-9E2D-E5E6ECEE6CE0}" dt="2022-12-06T19:23:33.704" v="86" actId="20577"/>
        <pc:sldMkLst>
          <pc:docMk/>
          <pc:sldMk cId="0" sldId="277"/>
        </pc:sldMkLst>
        <pc:spChg chg="mod">
          <ac:chgData name="Carli Hansen" userId="bcafb5cc-c472-48e4-901a-b2958ad60e60" providerId="ADAL" clId="{09956B15-D548-4FA7-9E2D-E5E6ECEE6CE0}" dt="2022-12-06T19:22:57.898" v="83" actId="20577"/>
          <ac:spMkLst>
            <pc:docMk/>
            <pc:sldMk cId="0" sldId="277"/>
            <ac:spMk id="2" creationId="{00000000-0000-0000-0000-000000000000}"/>
          </ac:spMkLst>
        </pc:spChg>
        <pc:spChg chg="mod">
          <ac:chgData name="Carli Hansen" userId="bcafb5cc-c472-48e4-901a-b2958ad60e60" providerId="ADAL" clId="{09956B15-D548-4FA7-9E2D-E5E6ECEE6CE0}" dt="2022-12-06T19:23:33.704" v="86" actId="20577"/>
          <ac:spMkLst>
            <pc:docMk/>
            <pc:sldMk cId="0" sldId="277"/>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58BF690-60E9-4B19-9D7A-75BD75A2E71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E7ADF5-B71D-4AAF-872A-7CD078DB6AA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BF690-60E9-4B19-9D7A-75BD75A2E71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E7ADF5-B71D-4AAF-872A-7CD078DB6AA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BF690-60E9-4B19-9D7A-75BD75A2E71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E7ADF5-B71D-4AAF-872A-7CD078DB6AA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BF690-60E9-4B19-9D7A-75BD75A2E71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E7ADF5-B71D-4AAF-872A-7CD078DB6AA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8BF690-60E9-4B19-9D7A-75BD75A2E71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E7ADF5-B71D-4AAF-872A-7CD078DB6AA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8BF690-60E9-4B19-9D7A-75BD75A2E714}"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E7ADF5-B71D-4AAF-872A-7CD078DB6AA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58BF690-60E9-4B19-9D7A-75BD75A2E714}" type="datetimeFigureOut">
              <a:rPr lang="en-US" smtClean="0"/>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E7ADF5-B71D-4AAF-872A-7CD078DB6AA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58BF690-60E9-4B19-9D7A-75BD75A2E714}" type="datetimeFigureOut">
              <a:rPr lang="en-US" smtClean="0"/>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E7ADF5-B71D-4AAF-872A-7CD078DB6AA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8BF690-60E9-4B19-9D7A-75BD75A2E714}" type="datetimeFigureOut">
              <a:rPr lang="en-US" smtClean="0"/>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E7ADF5-B71D-4AAF-872A-7CD078DB6AA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8BF690-60E9-4B19-9D7A-75BD75A2E714}"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E7ADF5-B71D-4AAF-872A-7CD078DB6AA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8BF690-60E9-4B19-9D7A-75BD75A2E714}"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E7ADF5-B71D-4AAF-872A-7CD078DB6AA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BF690-60E9-4B19-9D7A-75BD75A2E714}" type="datetimeFigureOut">
              <a:rPr lang="en-US" smtClean="0"/>
              <a:t>12/6/2022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E7ADF5-B71D-4AAF-872A-7CD078DB6AA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Measures of Central Tendency</a:t>
            </a:r>
          </a:p>
        </p:txBody>
      </p:sp>
      <p:sp>
        <p:nvSpPr>
          <p:cNvPr id="3" name="Subtitle 2"/>
          <p:cNvSpPr>
            <a:spLocks noGrp="1"/>
          </p:cNvSpPr>
          <p:nvPr>
            <p:ph type="subTitle" idx="1"/>
          </p:nvPr>
        </p:nvSpPr>
        <p:spPr/>
        <p:txBody>
          <a:bodyPr/>
          <a:lstStyle/>
          <a:p>
            <a:r>
              <a:rPr lang="en-US" dirty="0"/>
              <a:t>R. Garner, DePaul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for the mean: symbols</a:t>
            </a:r>
          </a:p>
        </p:txBody>
      </p:sp>
      <p:sp>
        <p:nvSpPr>
          <p:cNvPr id="3" name="Content Placeholder 2"/>
          <p:cNvSpPr>
            <a:spLocks noGrp="1"/>
          </p:cNvSpPr>
          <p:nvPr>
            <p:ph idx="1"/>
          </p:nvPr>
        </p:nvSpPr>
        <p:spPr/>
        <p:txBody>
          <a:bodyPr/>
          <a:lstStyle/>
          <a:p>
            <a:r>
              <a:rPr lang="en-US" dirty="0"/>
              <a:t>We might be computing the mean for a sample (e.g., heights of a sample of students) or for a population (e.g., all students at our university). These means are computed the same way but have different symbols—the funny X-bar for the sample, and the Greek letter lower-case mu, </a:t>
            </a:r>
            <a:r>
              <a:rPr lang="el-GR" dirty="0"/>
              <a:t>μ</a:t>
            </a:r>
            <a:r>
              <a:rPr lang="en-US" dirty="0"/>
              <a:t>, for the population.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Sum of the values, followed by division</a:t>
            </a:r>
          </a:p>
        </p:txBody>
      </p:sp>
      <p:sp>
        <p:nvSpPr>
          <p:cNvPr id="3" name="Content Placeholder 2"/>
          <p:cNvSpPr>
            <a:spLocks noGrp="1"/>
          </p:cNvSpPr>
          <p:nvPr>
            <p:ph idx="1"/>
          </p:nvPr>
        </p:nvSpPr>
        <p:spPr/>
        <p:txBody>
          <a:bodyPr>
            <a:normAutofit fontScale="92500" lnSpcReduction="20000"/>
          </a:bodyPr>
          <a:lstStyle/>
          <a:p>
            <a:r>
              <a:rPr lang="en-US" dirty="0"/>
              <a:t>In the denominator of the division, we can see a big Greek letter, a capital sigma, </a:t>
            </a:r>
            <a:r>
              <a:rPr lang="el-GR" dirty="0"/>
              <a:t>Σ</a:t>
            </a:r>
            <a:r>
              <a:rPr lang="en-US" dirty="0"/>
              <a:t>, and that stands for an operation “add up everything that follows.” We are going to add up all the values of the variable, one for each case. The cases are numbered 1 through n (or N, if this batch is the population), and the little x stands for the value of an observation.</a:t>
            </a:r>
          </a:p>
          <a:p>
            <a:r>
              <a:rPr lang="en-US" dirty="0"/>
              <a:t>We end up with a sum of all the values (e.g., heights of all the students)</a:t>
            </a:r>
          </a:p>
          <a:p>
            <a:r>
              <a:rPr lang="en-US" dirty="0"/>
              <a:t>Then we divide the sum by the number of cases.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median</a:t>
            </a:r>
          </a:p>
        </p:txBody>
      </p:sp>
      <p:sp>
        <p:nvSpPr>
          <p:cNvPr id="3" name="Content Placeholder 2"/>
          <p:cNvSpPr>
            <a:spLocks noGrp="1"/>
          </p:cNvSpPr>
          <p:nvPr>
            <p:ph idx="1"/>
          </p:nvPr>
        </p:nvSpPr>
        <p:spPr/>
        <p:txBody>
          <a:bodyPr>
            <a:normAutofit fontScale="85000" lnSpcReduction="10000"/>
          </a:bodyPr>
          <a:lstStyle/>
          <a:p>
            <a:r>
              <a:rPr lang="en-US" dirty="0"/>
              <a:t>We find the </a:t>
            </a:r>
            <a:r>
              <a:rPr lang="en-US" b="1" dirty="0"/>
              <a:t>median</a:t>
            </a:r>
            <a:r>
              <a:rPr lang="en-US" dirty="0"/>
              <a:t> by lining up all the observations, with a value for each case in the distribution, in </a:t>
            </a:r>
            <a:r>
              <a:rPr lang="en-US" b="1" dirty="0"/>
              <a:t>order</a:t>
            </a:r>
            <a:r>
              <a:rPr lang="en-US" dirty="0"/>
              <a:t>.</a:t>
            </a:r>
          </a:p>
          <a:p>
            <a:r>
              <a:rPr lang="en-US" dirty="0"/>
              <a:t>THEY MUST BE ARRANGED IN ORDER, either ascending or descending. Do NOT forget this step—in your data file, the values might not be in any order, and they must be put in order </a:t>
            </a:r>
            <a:r>
              <a:rPr lang="en-US" b="1" dirty="0"/>
              <a:t>before</a:t>
            </a:r>
            <a:r>
              <a:rPr lang="en-US" dirty="0"/>
              <a:t> you can find the median.</a:t>
            </a:r>
          </a:p>
          <a:p>
            <a:r>
              <a:rPr lang="en-US" dirty="0"/>
              <a:t>Then find the middle observation (or if there is an even number of cases, the arithmetic mean of the two middle values). That number is the median.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median and percentiles of a distribution</a:t>
            </a:r>
          </a:p>
        </p:txBody>
      </p:sp>
      <p:sp>
        <p:nvSpPr>
          <p:cNvPr id="3" name="Content Placeholder 2"/>
          <p:cNvSpPr>
            <a:spLocks noGrp="1"/>
          </p:cNvSpPr>
          <p:nvPr>
            <p:ph idx="1"/>
          </p:nvPr>
        </p:nvSpPr>
        <p:spPr/>
        <p:txBody>
          <a:bodyPr>
            <a:normAutofit lnSpcReduction="10000"/>
          </a:bodyPr>
          <a:lstStyle/>
          <a:p>
            <a:r>
              <a:rPr lang="en-US" dirty="0"/>
              <a:t>The median is associated with the percentiles of a distribution.</a:t>
            </a:r>
          </a:p>
          <a:p>
            <a:r>
              <a:rPr lang="en-US" b="1" dirty="0"/>
              <a:t>It is the value (observation) at the 50</a:t>
            </a:r>
            <a:r>
              <a:rPr lang="en-US" b="1" baseline="30000" dirty="0"/>
              <a:t>th</a:t>
            </a:r>
            <a:r>
              <a:rPr lang="en-US" b="1" dirty="0"/>
              <a:t> percentile</a:t>
            </a:r>
            <a:r>
              <a:rPr lang="en-US" dirty="0"/>
              <a:t>.</a:t>
            </a:r>
          </a:p>
          <a:p>
            <a:r>
              <a:rPr lang="en-US" dirty="0"/>
              <a:t>Notice this procedure is based on an </a:t>
            </a:r>
            <a:r>
              <a:rPr lang="en-US" b="1" dirty="0"/>
              <a:t>order</a:t>
            </a:r>
            <a:r>
              <a:rPr lang="en-US" dirty="0"/>
              <a:t> of the values (ascending or descending)—they must be numerical or ordinal, so that we can line them up and talk about “being halfway through the cases.”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Ordinal data: the median</a:t>
            </a:r>
          </a:p>
        </p:txBody>
      </p:sp>
      <p:sp>
        <p:nvSpPr>
          <p:cNvPr id="3" name="Content Placeholder 2"/>
          <p:cNvSpPr>
            <a:spLocks noGrp="1"/>
          </p:cNvSpPr>
          <p:nvPr>
            <p:ph idx="1"/>
          </p:nvPr>
        </p:nvSpPr>
        <p:spPr/>
        <p:txBody>
          <a:bodyPr>
            <a:normAutofit fontScale="92500" lnSpcReduction="20000"/>
          </a:bodyPr>
          <a:lstStyle/>
          <a:p>
            <a:r>
              <a:rPr lang="en-US" dirty="0"/>
              <a:t>The procedure on the previous slide sounds numerical, but we can use it for ordinal data as well.</a:t>
            </a:r>
          </a:p>
          <a:p>
            <a:r>
              <a:rPr lang="en-US" dirty="0"/>
              <a:t>Line up all the values in the order of the categories. For example: small, medium, large; high-income, higher-mid income, lower-mid income, low income; XXL, XL, L, M, S, XS, XXS; grades of A through F.</a:t>
            </a:r>
          </a:p>
          <a:p>
            <a:r>
              <a:rPr lang="en-US" dirty="0"/>
              <a:t>Look to see which </a:t>
            </a:r>
            <a:r>
              <a:rPr lang="en-US" b="1" dirty="0"/>
              <a:t>category</a:t>
            </a:r>
            <a:r>
              <a:rPr lang="en-US" dirty="0"/>
              <a:t> the middle case falls into. That is the median (name or code number of a category).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mode</a:t>
            </a:r>
          </a:p>
        </p:txBody>
      </p:sp>
      <p:sp>
        <p:nvSpPr>
          <p:cNvPr id="3" name="Content Placeholder 2"/>
          <p:cNvSpPr>
            <a:spLocks noGrp="1"/>
          </p:cNvSpPr>
          <p:nvPr>
            <p:ph idx="1"/>
          </p:nvPr>
        </p:nvSpPr>
        <p:spPr/>
        <p:txBody>
          <a:bodyPr>
            <a:normAutofit fontScale="92500" lnSpcReduction="10000"/>
          </a:bodyPr>
          <a:lstStyle/>
          <a:p>
            <a:r>
              <a:rPr lang="en-US" dirty="0"/>
              <a:t>The mode is the value with the highest frequency.</a:t>
            </a:r>
          </a:p>
          <a:p>
            <a:r>
              <a:rPr lang="en-US" dirty="0"/>
              <a:t>This value could be a number (if the variable is numerical) or it could be a category (if the variable is categorical).</a:t>
            </a:r>
          </a:p>
          <a:p>
            <a:r>
              <a:rPr lang="en-US" dirty="0"/>
              <a:t>The modal frequency is the number of cases associated with the mode. The mode is a value in the distribution; the modal frequency is the number (or percentage) of cases.</a:t>
            </a:r>
          </a:p>
          <a:p>
            <a:r>
              <a:rPr lang="en-US" dirty="0"/>
              <a:t>In a bar chart or histogram, we can see the mode: it is the highest vertical bar.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Monkey Business!</a:t>
            </a:r>
          </a:p>
        </p:txBody>
      </p:sp>
      <p:sp>
        <p:nvSpPr>
          <p:cNvPr id="3" name="Content Placeholder 2"/>
          <p:cNvSpPr>
            <a:spLocks noGrp="1"/>
          </p:cNvSpPr>
          <p:nvPr>
            <p:ph idx="1"/>
          </p:nvPr>
        </p:nvSpPr>
        <p:spPr/>
        <p:txBody>
          <a:bodyPr>
            <a:normAutofit fontScale="92500" lnSpcReduction="20000"/>
          </a:bodyPr>
          <a:lstStyle/>
          <a:p>
            <a:r>
              <a:rPr lang="en-US" dirty="0"/>
              <a:t>It is easy to play games with measures of central tendency, reporting only the one that supports your claim.</a:t>
            </a:r>
          </a:p>
          <a:p>
            <a:r>
              <a:rPr lang="en-US" dirty="0"/>
              <a:t>We should always be able to see all of them.</a:t>
            </a:r>
          </a:p>
          <a:p>
            <a:r>
              <a:rPr lang="en-US" dirty="0"/>
              <a:t>If a variable distribution is highly skewed, we MUST show both the median and mean. These two measures of central tendency will be different.</a:t>
            </a:r>
          </a:p>
          <a:p>
            <a:r>
              <a:rPr lang="en-US" dirty="0"/>
              <a:t>The mean will be pulled up (positive skew) or down (negative skew) by the small number of extreme values.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1</a:t>
            </a:r>
          </a:p>
        </p:txBody>
      </p:sp>
      <p:sp>
        <p:nvSpPr>
          <p:cNvPr id="3" name="Content Placeholder 2"/>
          <p:cNvSpPr>
            <a:spLocks noGrp="1"/>
          </p:cNvSpPr>
          <p:nvPr>
            <p:ph idx="1"/>
          </p:nvPr>
        </p:nvSpPr>
        <p:spPr/>
        <p:txBody>
          <a:bodyPr/>
          <a:lstStyle/>
          <a:p>
            <a:r>
              <a:rPr lang="en-US" dirty="0"/>
              <a:t>Think of examples of data sets (distributions) for finding means, medians, and modes. For which of your examples can we find all three measures? Only the mode? The mode and the median, but not the mean?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2</a:t>
            </a:r>
          </a:p>
        </p:txBody>
      </p:sp>
      <p:sp>
        <p:nvSpPr>
          <p:cNvPr id="3" name="Content Placeholder 2"/>
          <p:cNvSpPr>
            <a:spLocks noGrp="1"/>
          </p:cNvSpPr>
          <p:nvPr>
            <p:ph idx="1"/>
          </p:nvPr>
        </p:nvSpPr>
        <p:spPr/>
        <p:txBody>
          <a:bodyPr/>
          <a:lstStyle/>
          <a:p>
            <a:r>
              <a:rPr lang="en-US" dirty="0"/>
              <a:t>Can you make up (or find online) an example in which the median and the mean are very different?</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3</a:t>
            </a:r>
          </a:p>
        </p:txBody>
      </p:sp>
      <p:sp>
        <p:nvSpPr>
          <p:cNvPr id="3" name="Content Placeholder 2"/>
          <p:cNvSpPr>
            <a:spLocks noGrp="1"/>
          </p:cNvSpPr>
          <p:nvPr>
            <p:ph idx="1"/>
          </p:nvPr>
        </p:nvSpPr>
        <p:spPr/>
        <p:txBody>
          <a:bodyPr>
            <a:normAutofit fontScale="92500"/>
          </a:bodyPr>
          <a:lstStyle/>
          <a:p>
            <a:r>
              <a:rPr lang="en-US" dirty="0"/>
              <a:t>We are looking at a sample of student transcripts.</a:t>
            </a:r>
          </a:p>
          <a:p>
            <a:r>
              <a:rPr lang="en-US" dirty="0"/>
              <a:t>How would we find the median grade for a semester for all these students?</a:t>
            </a:r>
          </a:p>
          <a:p>
            <a:r>
              <a:rPr lang="en-US" dirty="0"/>
              <a:t>How would we do it for each individual student?</a:t>
            </a:r>
          </a:p>
          <a:p>
            <a:r>
              <a:rPr lang="en-US" dirty="0"/>
              <a:t>How would we do it for the whole sample?</a:t>
            </a:r>
          </a:p>
          <a:p>
            <a:r>
              <a:rPr lang="en-US" dirty="0"/>
              <a:t>How would finding the median be different from finding the GPA? How are the steps different? How would the interpretation be different?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are they and what do they tell us?</a:t>
            </a:r>
          </a:p>
        </p:txBody>
      </p:sp>
      <p:sp>
        <p:nvSpPr>
          <p:cNvPr id="3" name="Content Placeholder 2"/>
          <p:cNvSpPr>
            <a:spLocks noGrp="1"/>
          </p:cNvSpPr>
          <p:nvPr>
            <p:ph idx="1"/>
          </p:nvPr>
        </p:nvSpPr>
        <p:spPr/>
        <p:txBody>
          <a:bodyPr>
            <a:normAutofit fontScale="92500" lnSpcReduction="20000"/>
          </a:bodyPr>
          <a:lstStyle/>
          <a:p>
            <a:r>
              <a:rPr lang="en-US" dirty="0"/>
              <a:t>These are numbers that summarize a distribution—a few numbers sum up the information.</a:t>
            </a:r>
          </a:p>
          <a:p>
            <a:r>
              <a:rPr lang="en-US" dirty="0"/>
              <a:t>Two major types of </a:t>
            </a:r>
            <a:r>
              <a:rPr lang="en-US" b="1" dirty="0"/>
              <a:t>summary measures </a:t>
            </a:r>
            <a:r>
              <a:rPr lang="en-US" dirty="0"/>
              <a:t>are measures of </a:t>
            </a:r>
            <a:r>
              <a:rPr lang="en-US" b="1" dirty="0"/>
              <a:t>central tendency </a:t>
            </a:r>
            <a:r>
              <a:rPr lang="en-US" dirty="0"/>
              <a:t>and measures of </a:t>
            </a:r>
            <a:r>
              <a:rPr lang="en-US" b="1" dirty="0"/>
              <a:t>variability</a:t>
            </a:r>
            <a:r>
              <a:rPr lang="en-US" dirty="0"/>
              <a:t>.</a:t>
            </a:r>
          </a:p>
          <a:p>
            <a:r>
              <a:rPr lang="en-US" b="1" dirty="0"/>
              <a:t>Measures of central tendency </a:t>
            </a:r>
            <a:r>
              <a:rPr lang="en-US" dirty="0"/>
              <a:t>tell us about the center, middle point (or points), points of concentration or “congregating”; they tell us about similarity in the data or what the observations have “in common.”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a:t>
            </a:r>
          </a:p>
        </p:txBody>
      </p:sp>
      <p:sp>
        <p:nvSpPr>
          <p:cNvPr id="3" name="Content Placeholder 2"/>
          <p:cNvSpPr>
            <a:spLocks noGrp="1"/>
          </p:cNvSpPr>
          <p:nvPr>
            <p:ph idx="1"/>
          </p:nvPr>
        </p:nvSpPr>
        <p:spPr/>
        <p:txBody>
          <a:bodyPr/>
          <a:lstStyle/>
          <a:p>
            <a:r>
              <a:rPr lang="en-US" dirty="0"/>
              <a:t>In the discussion of global warming, we often hear that the Paris Agreement of 2015 set the goal of keeping mean global temperature rise in our century to less than 2 degrees Celsius and preferably below 1.5 degrees.</a:t>
            </a:r>
          </a:p>
          <a:p>
            <a:r>
              <a:rPr lang="en-US" dirty="0"/>
              <a:t>This seems like a fairly small target number—why is the </a:t>
            </a:r>
            <a:r>
              <a:rPr lang="en-US" b="1" dirty="0"/>
              <a:t>mean</a:t>
            </a:r>
            <a:r>
              <a:rPr lang="en-US" dirty="0"/>
              <a:t> hard to attain?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5 </a:t>
            </a:r>
          </a:p>
        </p:txBody>
      </p:sp>
      <p:sp>
        <p:nvSpPr>
          <p:cNvPr id="3" name="Content Placeholder 2"/>
          <p:cNvSpPr>
            <a:spLocks noGrp="1"/>
          </p:cNvSpPr>
          <p:nvPr>
            <p:ph idx="1"/>
          </p:nvPr>
        </p:nvSpPr>
        <p:spPr/>
        <p:txBody>
          <a:bodyPr>
            <a:normAutofit lnSpcReduction="10000"/>
          </a:bodyPr>
          <a:lstStyle/>
          <a:p>
            <a:r>
              <a:rPr lang="en-US" dirty="0"/>
              <a:t>Before the Revolution, the count owned 50 pairs of shoes, the countess owned 50 pairs of shoes, the overseer owned 3 pairs, and the 100 peasants were all shoeless. </a:t>
            </a:r>
          </a:p>
          <a:p>
            <a:r>
              <a:rPr lang="en-US" dirty="0"/>
              <a:t>After the Revolution, the Mean Commissar checks conditions on the estate, and he is told: “Everything is fine here! We have one pair of shoes per capita, so no problem!” What do you think?</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Terms</a:t>
            </a:r>
          </a:p>
        </p:txBody>
      </p:sp>
      <p:sp>
        <p:nvSpPr>
          <p:cNvPr id="3" name="Content Placeholder 2"/>
          <p:cNvSpPr>
            <a:spLocks noGrp="1"/>
          </p:cNvSpPr>
          <p:nvPr>
            <p:ph idx="1"/>
          </p:nvPr>
        </p:nvSpPr>
        <p:spPr/>
        <p:txBody>
          <a:bodyPr/>
          <a:lstStyle/>
          <a:p>
            <a:r>
              <a:rPr lang="en-US" dirty="0"/>
              <a:t>Summary measures; measures of central tendency; mean; median; mode; 50</a:t>
            </a:r>
            <a:r>
              <a:rPr lang="en-US" baseline="30000" dirty="0"/>
              <a:t>th</a:t>
            </a:r>
            <a:r>
              <a:rPr lang="en-US" dirty="0"/>
              <a:t> percentile; median for ordinal data; modal frequency; summation operator (</a:t>
            </a:r>
            <a:r>
              <a:rPr lang="el-GR" dirty="0"/>
              <a:t>Σ</a:t>
            </a:r>
            <a:r>
              <a:rPr lang="en-US" dirty="0"/>
              <a:t>); symbols for sample mean (X-bar) and population mean (</a:t>
            </a:r>
            <a:r>
              <a:rPr lang="el-GR" dirty="0"/>
              <a:t>μ</a:t>
            </a:r>
            <a:r>
              <a:rPr lang="en-US"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Mean, median, and mode</a:t>
            </a:r>
          </a:p>
        </p:txBody>
      </p:sp>
      <p:sp>
        <p:nvSpPr>
          <p:cNvPr id="3" name="Content Placeholder 2"/>
          <p:cNvSpPr>
            <a:spLocks noGrp="1"/>
          </p:cNvSpPr>
          <p:nvPr>
            <p:ph idx="1"/>
          </p:nvPr>
        </p:nvSpPr>
        <p:spPr/>
        <p:txBody>
          <a:bodyPr>
            <a:normAutofit fontScale="85000" lnSpcReduction="10000"/>
          </a:bodyPr>
          <a:lstStyle/>
          <a:p>
            <a:r>
              <a:rPr lang="en-US" dirty="0"/>
              <a:t>These are the three major measures of central tendency.</a:t>
            </a:r>
          </a:p>
          <a:p>
            <a:r>
              <a:rPr lang="en-US" dirty="0"/>
              <a:t>In everyday speech, we might use words like “average,” “ordinary,” “middle of the road,” and “typical.” </a:t>
            </a:r>
          </a:p>
          <a:p>
            <a:r>
              <a:rPr lang="en-US" dirty="0"/>
              <a:t>People might refer to all three measures as “averages” although this word is often used as a synonym for the mean.</a:t>
            </a:r>
          </a:p>
          <a:p>
            <a:r>
              <a:rPr lang="en-US" dirty="0"/>
              <a:t>These three measures are very different from each other—we find them with very different procedures and the information they convey is different.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are they different?</a:t>
            </a:r>
          </a:p>
        </p:txBody>
      </p:sp>
      <p:sp>
        <p:nvSpPr>
          <p:cNvPr id="3" name="Content Placeholder 2"/>
          <p:cNvSpPr>
            <a:spLocks noGrp="1"/>
          </p:cNvSpPr>
          <p:nvPr>
            <p:ph idx="1"/>
          </p:nvPr>
        </p:nvSpPr>
        <p:spPr/>
        <p:txBody>
          <a:bodyPr>
            <a:normAutofit lnSpcReduction="10000"/>
          </a:bodyPr>
          <a:lstStyle/>
          <a:p>
            <a:r>
              <a:rPr lang="en-US" dirty="0"/>
              <a:t>The arithmetic mean (“average”) includes the value of every case in the distribution. The value of the variable for every case has to be included in a calculation that determines the value </a:t>
            </a:r>
            <a:r>
              <a:rPr lang="en-US" b="1" i="1" dirty="0"/>
              <a:t>if all the cases had equal values</a:t>
            </a:r>
            <a:r>
              <a:rPr lang="en-US" dirty="0"/>
              <a:t>. </a:t>
            </a:r>
          </a:p>
          <a:p>
            <a:r>
              <a:rPr lang="en-US" dirty="0"/>
              <a:t>The median is the value at the </a:t>
            </a:r>
            <a:r>
              <a:rPr lang="en-US" b="1" dirty="0"/>
              <a:t>middle point </a:t>
            </a:r>
            <a:r>
              <a:rPr lang="en-US" dirty="0"/>
              <a:t>of the distribution when all the values are listed in order (ascending or descending order).</a:t>
            </a:r>
          </a:p>
          <a:p>
            <a:r>
              <a:rPr lang="en-US" dirty="0"/>
              <a:t>The mode is the most </a:t>
            </a:r>
            <a:r>
              <a:rPr lang="en-US" b="1" dirty="0"/>
              <a:t>frequent</a:t>
            </a:r>
            <a:r>
              <a:rPr lang="en-US" dirty="0"/>
              <a:t> value.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Three different operations</a:t>
            </a:r>
          </a:p>
        </p:txBody>
      </p:sp>
      <p:sp>
        <p:nvSpPr>
          <p:cNvPr id="3" name="Content Placeholder 2"/>
          <p:cNvSpPr>
            <a:spLocks noGrp="1"/>
          </p:cNvSpPr>
          <p:nvPr>
            <p:ph idx="1"/>
          </p:nvPr>
        </p:nvSpPr>
        <p:spPr/>
        <p:txBody>
          <a:bodyPr>
            <a:normAutofit/>
          </a:bodyPr>
          <a:lstStyle/>
          <a:p>
            <a:r>
              <a:rPr lang="en-US" dirty="0"/>
              <a:t>The logic for the three measures is different.</a:t>
            </a:r>
          </a:p>
          <a:p>
            <a:r>
              <a:rPr lang="en-US" dirty="0"/>
              <a:t>They answer three different questions:</a:t>
            </a:r>
          </a:p>
          <a:p>
            <a:pPr lvl="1"/>
            <a:r>
              <a:rPr lang="en-US" dirty="0"/>
              <a:t>Mean: what would be the value if all the cases had </a:t>
            </a:r>
            <a:r>
              <a:rPr lang="en-US" b="1" dirty="0"/>
              <a:t>equal values </a:t>
            </a:r>
            <a:r>
              <a:rPr lang="en-US" dirty="0"/>
              <a:t>for the variable?</a:t>
            </a:r>
          </a:p>
          <a:p>
            <a:pPr lvl="1"/>
            <a:r>
              <a:rPr lang="en-US" dirty="0"/>
              <a:t>Median: what is the value associated with the </a:t>
            </a:r>
            <a:r>
              <a:rPr lang="en-US" b="1" dirty="0"/>
              <a:t>middle</a:t>
            </a:r>
            <a:r>
              <a:rPr lang="en-US" dirty="0"/>
              <a:t> case of the distribution when they are lined up in order?</a:t>
            </a:r>
          </a:p>
          <a:p>
            <a:pPr lvl="1"/>
            <a:r>
              <a:rPr lang="en-US" dirty="0"/>
              <a:t>Mode: which is the most </a:t>
            </a:r>
            <a:r>
              <a:rPr lang="en-US" b="1" dirty="0"/>
              <a:t>frequent</a:t>
            </a:r>
            <a:r>
              <a:rPr lang="en-US" dirty="0"/>
              <a:t> value in the distribution?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can we use which?</a:t>
            </a:r>
          </a:p>
        </p:txBody>
      </p:sp>
      <p:sp>
        <p:nvSpPr>
          <p:cNvPr id="3" name="Content Placeholder 2"/>
          <p:cNvSpPr>
            <a:spLocks noGrp="1"/>
          </p:cNvSpPr>
          <p:nvPr>
            <p:ph idx="1"/>
          </p:nvPr>
        </p:nvSpPr>
        <p:spPr/>
        <p:txBody>
          <a:bodyPr>
            <a:normAutofit lnSpcReduction="10000"/>
          </a:bodyPr>
          <a:lstStyle/>
          <a:p>
            <a:r>
              <a:rPr lang="en-US" dirty="0"/>
              <a:t>The mean can only be computed for a </a:t>
            </a:r>
            <a:r>
              <a:rPr lang="en-US" b="1" dirty="0"/>
              <a:t>numerical</a:t>
            </a:r>
            <a:r>
              <a:rPr lang="en-US" dirty="0"/>
              <a:t> variable. The values must be numbers (</a:t>
            </a:r>
            <a:r>
              <a:rPr lang="en-US" i="1" dirty="0"/>
              <a:t>not code numbers</a:t>
            </a:r>
            <a:r>
              <a:rPr lang="en-US" dirty="0"/>
              <a:t>).</a:t>
            </a:r>
          </a:p>
          <a:p>
            <a:r>
              <a:rPr lang="en-US" dirty="0"/>
              <a:t>The </a:t>
            </a:r>
            <a:r>
              <a:rPr lang="en-US" b="1" dirty="0"/>
              <a:t>median</a:t>
            </a:r>
            <a:r>
              <a:rPr lang="en-US" dirty="0"/>
              <a:t> can be found for </a:t>
            </a:r>
            <a:r>
              <a:rPr lang="en-US" b="1" dirty="0"/>
              <a:t>numerical</a:t>
            </a:r>
            <a:r>
              <a:rPr lang="en-US" dirty="0"/>
              <a:t> variables and </a:t>
            </a:r>
            <a:r>
              <a:rPr lang="en-US" b="1" dirty="0"/>
              <a:t>ordinal</a:t>
            </a:r>
            <a:r>
              <a:rPr lang="en-US" dirty="0"/>
              <a:t> categorical variables.</a:t>
            </a:r>
          </a:p>
          <a:p>
            <a:r>
              <a:rPr lang="en-US" dirty="0"/>
              <a:t>The </a:t>
            </a:r>
            <a:r>
              <a:rPr lang="en-US" b="1" dirty="0"/>
              <a:t>mode</a:t>
            </a:r>
            <a:r>
              <a:rPr lang="en-US" dirty="0"/>
              <a:t> can be found for all types of variables. It is the only measure of central tendency available for </a:t>
            </a:r>
            <a:r>
              <a:rPr lang="en-US" b="1" dirty="0"/>
              <a:t>nominal</a:t>
            </a:r>
            <a:r>
              <a:rPr lang="en-US" dirty="0"/>
              <a:t>-categorical variables.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a:t>
            </a:r>
          </a:p>
        </p:txBody>
      </p:sp>
      <p:sp>
        <p:nvSpPr>
          <p:cNvPr id="3" name="Content Placeholder 2"/>
          <p:cNvSpPr>
            <a:spLocks noGrp="1"/>
          </p:cNvSpPr>
          <p:nvPr>
            <p:ph idx="1"/>
          </p:nvPr>
        </p:nvSpPr>
        <p:spPr/>
        <p:txBody>
          <a:bodyPr>
            <a:normAutofit fontScale="92500" lnSpcReduction="20000"/>
          </a:bodyPr>
          <a:lstStyle/>
          <a:p>
            <a:r>
              <a:rPr lang="en-US" dirty="0"/>
              <a:t>Mean: mean height, mean weight, mean per capita income (of countries), mean crime rate for a sample of cities.</a:t>
            </a:r>
          </a:p>
          <a:p>
            <a:r>
              <a:rPr lang="en-US" dirty="0"/>
              <a:t>Median: median height, median weight, median per capita income of countries, median crime rate of cities, median ordinal category of “tall, medium, short” heights, median grades (of individuals) for a semester.</a:t>
            </a:r>
          </a:p>
          <a:p>
            <a:r>
              <a:rPr lang="en-US" dirty="0"/>
              <a:t>Mode: mode of religious affiliation of university students, mode of a set of food choices in a marketing survey.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mean</a:t>
            </a:r>
          </a:p>
        </p:txBody>
      </p:sp>
      <p:sp>
        <p:nvSpPr>
          <p:cNvPr id="3" name="Content Placeholder 2"/>
          <p:cNvSpPr>
            <a:spLocks noGrp="1"/>
          </p:cNvSpPr>
          <p:nvPr>
            <p:ph idx="1"/>
          </p:nvPr>
        </p:nvSpPr>
        <p:spPr/>
        <p:txBody>
          <a:bodyPr/>
          <a:lstStyle/>
          <a:p>
            <a:r>
              <a:rPr lang="en-US" dirty="0"/>
              <a:t>The procedure for finding the mean is the most “</a:t>
            </a:r>
            <a:r>
              <a:rPr lang="en-US" dirty="0" err="1"/>
              <a:t>calculational</a:t>
            </a:r>
            <a:r>
              <a:rPr lang="en-US" dirty="0"/>
              <a:t>” of the three procedures.</a:t>
            </a:r>
          </a:p>
          <a:p>
            <a:r>
              <a:rPr lang="en-US" dirty="0"/>
              <a:t>Add up all the (numerical) values, one for every case in the distribution. This step produces a large sum.</a:t>
            </a:r>
          </a:p>
          <a:p>
            <a:r>
              <a:rPr lang="en-US" dirty="0"/>
              <a:t>Divide the large sum by the number of cases.</a:t>
            </a:r>
          </a:p>
          <a:p>
            <a:r>
              <a:rPr lang="en-US" dirty="0"/>
              <a:t>The quotient is the mean.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for the mean</a:t>
            </a:r>
          </a:p>
        </p:txBody>
      </p:sp>
      <p:pic>
        <p:nvPicPr>
          <p:cNvPr id="4" name="Content Placeholder 3" descr="3 e mean formula (2).jpg"/>
          <p:cNvPicPr>
            <a:picLocks noGrp="1" noChangeAspect="1"/>
          </p:cNvPicPr>
          <p:nvPr>
            <p:ph idx="1"/>
          </p:nvPr>
        </p:nvPicPr>
        <p:blipFill>
          <a:blip r:embed="rId2"/>
          <a:stretch>
            <a:fillRect/>
          </a:stretch>
        </p:blipFill>
        <p:spPr>
          <a:xfrm>
            <a:off x="1408497" y="1417638"/>
            <a:ext cx="6327006" cy="4525963"/>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1527</Words>
  <Application>Microsoft Office PowerPoint</Application>
  <PresentationFormat>On-screen Show (4:3)</PresentationFormat>
  <Paragraphs>81</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Measures of Central Tendency</vt:lpstr>
      <vt:lpstr>What are they and what do they tell us?</vt:lpstr>
      <vt:lpstr>Mean, median, and mode</vt:lpstr>
      <vt:lpstr>How are they different?</vt:lpstr>
      <vt:lpstr>Three different operations</vt:lpstr>
      <vt:lpstr>When can we use which?</vt:lpstr>
      <vt:lpstr>Examples</vt:lpstr>
      <vt:lpstr>The mean</vt:lpstr>
      <vt:lpstr>Formula for the mean</vt:lpstr>
      <vt:lpstr>Formula for the mean: symbols</vt:lpstr>
      <vt:lpstr>Sum of the values, followed by division</vt:lpstr>
      <vt:lpstr>The median</vt:lpstr>
      <vt:lpstr>The median and percentiles of a distribution</vt:lpstr>
      <vt:lpstr>Ordinal data: the median</vt:lpstr>
      <vt:lpstr>The mode</vt:lpstr>
      <vt:lpstr>Monkey Business!</vt:lpstr>
      <vt:lpstr>Question 1</vt:lpstr>
      <vt:lpstr>Question 2</vt:lpstr>
      <vt:lpstr>Question 3</vt:lpstr>
      <vt:lpstr>Question 4</vt:lpstr>
      <vt:lpstr>Question 5 </vt:lpstr>
      <vt:lpstr>Key Terms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Measures of Central Tendency</dc:title>
  <dc:creator>owner</dc:creator>
  <cp:lastModifiedBy>Carli Hansen</cp:lastModifiedBy>
  <cp:revision>17</cp:revision>
  <dcterms:created xsi:type="dcterms:W3CDTF">2022-08-25T13:23:00Z</dcterms:created>
  <dcterms:modified xsi:type="dcterms:W3CDTF">2022-12-06T19:23:51Z</dcterms:modified>
</cp:coreProperties>
</file>